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8" r:id="rId8"/>
    <p:sldId id="260" r:id="rId9"/>
    <p:sldId id="267" r:id="rId10"/>
    <p:sldId id="269" r:id="rId11"/>
    <p:sldId id="261" r:id="rId12"/>
    <p:sldId id="266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25E344-B3EC-6F08-FF57-C821CA75405B}" name="Huij, Thomas" initials="HT" userId="S::Thomas.Huij@schiphol.nl::90f32ede-28e7-4f53-af0d-36bb1ac0d810" providerId="AD"/>
  <p188:author id="{22FB6A53-CD11-F8DB-23B1-6D44B1E8BB33}" name="Ponsen, Marco" initials="PM" userId="S::ponsen_m@schiphol.nl::420ea58f-e8dd-42a6-99be-4ad2280c6e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2517D-E25A-414B-923A-9BC406AAD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676EEE-DDF7-494F-87C6-A6B83B2C5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A0E6EB-B0CB-204B-9019-DE0F0C0C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677598-DDD9-0845-8AD0-9E765A5F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6F95A7-B24B-534B-B8A5-1D8D8A23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24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0F52F-D184-D34B-BB58-99D80B4F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5DD4A24-CCDF-B443-8D77-A24BBA576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041DEA-B6AC-904C-97E0-6FCF714A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3F8F9E-57ED-8646-8DC1-B80D7447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42C43C-1114-0444-A770-C6A3FDB2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26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AA6336E-CD17-4848-9FD0-B72C64271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B8DFF8-8272-E341-A179-3DE9F8B1F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44764C-091B-8747-B6D1-CB40C8D3E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19CA67-E54B-7340-855F-20B7509D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E04075-E2D9-9046-BCAC-544B732E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86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F05F6-FADC-C64A-BE03-C649F274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5D804C-B680-6E40-B40B-AED33F7D6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4B7D77-77ED-A54B-AAA5-B6E67490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ADF3F7-F3CF-0C49-A864-39D3CAAE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4B4DC8-A168-EB44-B686-564184D4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99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F9E60-28FD-5644-8A73-7D91A652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928A3F-51E2-3947-AE01-D58488EF1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47CCFE-F51D-5040-ACB9-AC6A1112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AEFDE2-02A1-4548-984E-AFB598DC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1DAD67-8593-A641-8794-DCB44D80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08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87CB6-CAE1-6947-8081-65016740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0F7062-3072-254A-9B29-27C6F68D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C7DC68-F33B-3A4F-A4C2-01504D4A0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1650C0-51AF-1948-9C08-51E06E44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6DFD6E-6997-4D40-BADB-FC6D93A3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CB0B50-E382-294F-804D-D0616697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66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DDB10-2809-3641-A689-44E3E4F52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213A09-974E-7046-A0C0-C37CB8C0C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199ED0-32AC-AE4E-9AC6-83A466848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198092-F7B1-6E41-9212-494DD7EA8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39C413-23DC-9E4A-A6EC-F9011C0B0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7363303-1376-5E41-9222-E1F5985C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2939E6E-B698-1F4D-8F89-FAA24F683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A2234B1-C1F3-A34E-A47C-1A85380D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5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1DF88-A9B2-AD4E-9778-D92BABFB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0A39BE-1BFD-C34C-A1A2-49652D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F8AF73-2792-3F4B-860C-C97EB07A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074AA7-E982-F64D-9718-C91B8E1A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7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71FAD92-92A9-B74C-B805-F5E1BA34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A12ED0-1F8E-BC42-920C-4B21E96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9CB907-85C8-734E-B306-FA25F28B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95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B778F-F149-8C4E-BFF8-B21F2D59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B0D101-FA12-4846-983A-743562D5E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12D2A4-B85C-1948-B6EE-F69E7FDCF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EA1396-37DD-9540-92E6-2DB8773A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1FFF16-BEAC-C44C-8065-76ADEAE7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DC7C3F-46A8-BC48-8EFE-E0D2546A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4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DA422-E1EC-BD4E-88BF-DB4FE9D0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842E72D-F3E4-4547-AEDF-AC285E6FE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9B5C6C-5E78-1349-83AA-DA8F84EA4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DA06D0-5F54-2344-860B-413646CB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E97B68-ADB5-874C-BC60-65F4FA80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333578-4A55-2E43-AD3C-703CC398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57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9BB8E4-C032-484C-97DA-A58ACB12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BD39FE-A8B5-4543-8C90-6E111DF7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C07F4B-970D-1846-8999-A6D445B64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7A4E-8AED-104E-818A-7F89581AC3B6}" type="datetimeFigureOut">
              <a:rPr lang="nl-NL" smtClean="0"/>
              <a:t>23-01-2024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C4B019-F59D-7446-8F9E-1B0AEBA8B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FB506A-89A9-E446-9194-4BD95C1EB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45EA1-652C-8A4F-8833-65A195C1A3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87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iphol.nl/veilighei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BE5BBA-FE93-B0A8-7AF0-81881B6E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9B4DBF7-B724-5649-8661-096028697C73}"/>
              </a:ext>
            </a:extLst>
          </p:cNvPr>
          <p:cNvSpPr txBox="1"/>
          <p:nvPr/>
        </p:nvSpPr>
        <p:spPr>
          <a:xfrm>
            <a:off x="747879" y="3922225"/>
            <a:ext cx="7711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Persoonlijke beschermingsmiddelen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56BCEEF-A049-014A-8E39-4AEB538D95E8}"/>
              </a:ext>
            </a:extLst>
          </p:cNvPr>
          <p:cNvSpPr txBox="1"/>
          <p:nvPr/>
        </p:nvSpPr>
        <p:spPr>
          <a:xfrm>
            <a:off x="747879" y="5368775"/>
            <a:ext cx="551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Ik gebruik de voorgeschreven PBM</a:t>
            </a:r>
          </a:p>
        </p:txBody>
      </p:sp>
    </p:spTree>
    <p:extLst>
      <p:ext uri="{BB962C8B-B14F-4D97-AF65-F5344CB8AC3E}">
        <p14:creationId xmlns:p14="http://schemas.microsoft.com/office/powerpoint/2010/main" val="148963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B29615-C558-E741-850B-5730F00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303342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Video PBM</a:t>
            </a:r>
          </a:p>
        </p:txBody>
      </p:sp>
      <p:pic>
        <p:nvPicPr>
          <p:cNvPr id="4" name="GRS-PBM-Video2024-Subtitles">
            <a:hlinkClick r:id="" action="ppaction://media"/>
            <a:extLst>
              <a:ext uri="{FF2B5EF4-FFF2-40B4-BE49-F238E27FC236}">
                <a16:creationId xmlns:a16="http://schemas.microsoft.com/office/drawing/2014/main" id="{35CCA7E8-CE77-B45B-A2B8-7AEA0B5BA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068" y="1436913"/>
            <a:ext cx="8495698" cy="4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778"/>
            <a:ext cx="12192000" cy="68615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B29615-C558-E741-850B-5730F00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550478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Waarom PBM?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1086098" y="2995794"/>
            <a:ext cx="8312425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800">
              <a:solidFill>
                <a:srgbClr val="FF0000"/>
              </a:solidFill>
              <a:latin typeface="Frutiger LT Pro 45 Light" panose="020B0602020204020204" pitchFamily="34" charset="77"/>
            </a:endParaRPr>
          </a:p>
          <a:p>
            <a:endParaRPr lang="nl-NL" sz="2800" b="1">
              <a:solidFill>
                <a:srgbClr val="0F2962"/>
              </a:solidFill>
              <a:latin typeface="Frutiger LT Pro 45 Light" panose="020B0602020204020204" pitchFamily="34" charset="77"/>
            </a:endParaRPr>
          </a:p>
          <a:p>
            <a:endParaRPr lang="nl-NL" dirty="0">
              <a:solidFill>
                <a:srgbClr val="0F2962"/>
              </a:solidFill>
              <a:latin typeface="Frutiger LT Pro 45 Light" panose="020B0602020204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34E2A3-30B2-4C58-9F8A-F50EDF39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07" y="2706676"/>
            <a:ext cx="5630810" cy="35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3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B29615-C558-E741-850B-5730F00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550478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Schiphol en PBM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29000"/>
            <a:ext cx="8312425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F2962"/>
                </a:solidFill>
                <a:latin typeface="Frutiger LT Pro 45 Light"/>
              </a:rPr>
              <a:t>Voldoen aan de Arbowet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F2962"/>
                </a:solidFill>
                <a:latin typeface="Frutiger LT Pro 45 Light"/>
              </a:rPr>
              <a:t>HSE standaard volgen</a:t>
            </a: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nl-NL" sz="2400" dirty="0">
                <a:solidFill>
                  <a:srgbClr val="0F2962"/>
                </a:solidFill>
                <a:ea typeface="+mn-lt"/>
                <a:cs typeface="+mn-lt"/>
              </a:rPr>
              <a:t>Bronaanpak heeft hoogste prioriteit</a:t>
            </a: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nl-NL" sz="2400" dirty="0">
                <a:solidFill>
                  <a:srgbClr val="0F2962"/>
                </a:solidFill>
                <a:ea typeface="+mn-lt"/>
                <a:cs typeface="+mn-lt"/>
              </a:rPr>
              <a:t>PBM is de laatste stap in de </a:t>
            </a:r>
          </a:p>
          <a:p>
            <a:r>
              <a:rPr lang="nl-NL" sz="2400" dirty="0">
                <a:solidFill>
                  <a:srgbClr val="0F2962"/>
                </a:solidFill>
                <a:ea typeface="+mn-lt"/>
                <a:cs typeface="+mn-lt"/>
              </a:rPr>
              <a:t>   </a:t>
            </a:r>
            <a:r>
              <a:rPr lang="nl-NL" sz="2400" dirty="0" err="1">
                <a:solidFill>
                  <a:srgbClr val="0F2962"/>
                </a:solidFill>
                <a:ea typeface="+mn-lt"/>
                <a:cs typeface="+mn-lt"/>
              </a:rPr>
              <a:t>Arbeidshygiënische</a:t>
            </a:r>
            <a:r>
              <a:rPr lang="nl-NL" sz="2400" dirty="0">
                <a:solidFill>
                  <a:srgbClr val="0F2962"/>
                </a:solidFill>
                <a:ea typeface="+mn-lt"/>
                <a:cs typeface="+mn-lt"/>
              </a:rPr>
              <a:t> strategie</a:t>
            </a:r>
          </a:p>
          <a:p>
            <a:r>
              <a:rPr lang="nl-NL" sz="2400" dirty="0">
                <a:solidFill>
                  <a:srgbClr val="0F2962"/>
                </a:solidFill>
                <a:ea typeface="+mn-lt"/>
                <a:cs typeface="+mn-lt"/>
              </a:rPr>
              <a:t>   </a:t>
            </a:r>
            <a:endParaRPr lang="en-US" sz="2400" dirty="0">
              <a:ea typeface="+mn-lt"/>
              <a:cs typeface="+mn-lt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NL" sz="2400" b="1" dirty="0">
              <a:solidFill>
                <a:srgbClr val="0F2962"/>
              </a:solidFill>
              <a:latin typeface="Frutiger LT Pro 45 Light" panose="020B0602020204020204" pitchFamily="34" charset="77"/>
            </a:endParaRPr>
          </a:p>
          <a:p>
            <a:endParaRPr lang="nl-NL" sz="2400" dirty="0">
              <a:solidFill>
                <a:srgbClr val="0F2962"/>
              </a:solidFill>
              <a:latin typeface="Frutiger LT Pro 45 Light" panose="020B06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56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450"/>
            <a:ext cx="12192000" cy="6861575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03337"/>
            <a:ext cx="9490776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Gesloten hoge zichtbaarheidskleding; </a:t>
            </a:r>
            <a:endParaRPr lang="en-US" dirty="0"/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Veiligheidshelm;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Veiligheidsschoeisel met enkelbescherming;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■ 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  <a:ea typeface="+mn-lt"/>
                <a:cs typeface="+mn-lt"/>
              </a:rPr>
              <a:t>HVC-werkbroek - bij duisternis 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(</a:t>
            </a:r>
            <a:r>
              <a:rPr lang="nl-NL" dirty="0" err="1">
                <a:solidFill>
                  <a:srgbClr val="0F2962"/>
                </a:solidFill>
                <a:latin typeface="Frutiger LT Pro 55 Roman" panose="020B0602020204020204" pitchFamily="34" charset="77"/>
                <a:ea typeface="+mn-lt"/>
                <a:cs typeface="+mn-lt"/>
              </a:rPr>
              <a:t>airside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  <a:ea typeface="+mn-lt"/>
                <a:cs typeface="+mn-lt"/>
              </a:rPr>
              <a:t> en landside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  <a:cs typeface="Calibri"/>
              </a:rPr>
              <a:t>)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.</a:t>
            </a:r>
            <a:endParaRPr lang="nl-NL" dirty="0">
              <a:latin typeface="Frutiger LT Pro 55 Roman" panose="020B0602020204020204" pitchFamily="34" charset="77"/>
            </a:endParaRPr>
          </a:p>
          <a:p>
            <a:endParaRPr lang="nl-NL" sz="1400" dirty="0">
              <a:solidFill>
                <a:srgbClr val="0F2962"/>
              </a:solidFill>
              <a:latin typeface="Frutiger LT Pro 55 Roman"/>
            </a:endParaRPr>
          </a:p>
          <a:p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Voor normeringen wordt verwezen naar de HSE Standaard. </a:t>
            </a:r>
          </a:p>
          <a:p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TRA generieke ontheffingslijst PBM voor bepaalde werkzaamheden </a:t>
            </a:r>
          </a:p>
          <a:p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zie veiligheidswebsite Schiphol </a:t>
            </a:r>
            <a:r>
              <a:rPr lang="nl-NL" sz="1400" dirty="0">
                <a:solidFill>
                  <a:srgbClr val="0F2962"/>
                </a:solidFill>
                <a:latin typeface="Frutiger LT Pro 55 Roman"/>
                <a:hlinkClick r:id="rId3"/>
              </a:rPr>
              <a:t>www.schiphol.nl/veiligheid</a:t>
            </a:r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  </a:t>
            </a:r>
          </a:p>
          <a:p>
            <a:endParaRPr lang="nl-NL" sz="2400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F37BD5C-BC6A-557A-2A46-F3799E5EFB19}"/>
              </a:ext>
            </a:extLst>
          </p:cNvPr>
          <p:cNvSpPr txBox="1">
            <a:spLocks/>
          </p:cNvSpPr>
          <p:nvPr/>
        </p:nvSpPr>
        <p:spPr>
          <a:xfrm>
            <a:off x="492211" y="55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Welke PBM </a:t>
            </a:r>
          </a:p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verplicht</a:t>
            </a:r>
          </a:p>
        </p:txBody>
      </p:sp>
    </p:spTree>
    <p:extLst>
      <p:ext uri="{BB962C8B-B14F-4D97-AF65-F5344CB8AC3E}">
        <p14:creationId xmlns:p14="http://schemas.microsoft.com/office/powerpoint/2010/main" val="235479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29000"/>
            <a:ext cx="8903563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Afhankelijk van de risico’s</a:t>
            </a:r>
            <a:r>
              <a:rPr lang="nl-NL" b="1" dirty="0">
                <a:solidFill>
                  <a:srgbClr val="FF0000"/>
                </a:solidFill>
                <a:latin typeface="Frutiger LT Pro 55 Roman"/>
              </a:rPr>
              <a:t>*</a:t>
            </a:r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 aangevuld met o.a.:</a:t>
            </a:r>
          </a:p>
          <a:p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Veiligheidsbril;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Veiligheidshandschoenen;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Gehoorbescherming;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Adembescherming;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Persoonlijke valbeveiliging;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Werkkleding: lange broeken en minimaal korte mouwen; </a:t>
            </a:r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■ Specifieke werkkleding: antistatische en/of vlam vertragende werkkleding. </a:t>
            </a:r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endParaRPr lang="nl-NL" dirty="0">
              <a:solidFill>
                <a:srgbClr val="FF0000"/>
              </a:solidFill>
              <a:latin typeface="Frutiger LT Pro 55 Roman"/>
            </a:endParaRPr>
          </a:p>
          <a:p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*Een en ander op basis van je eigen RI&amp;E, TRA, V&amp;G-plan, projectinstructie en eventuele </a:t>
            </a:r>
            <a:r>
              <a:rPr lang="nl-NL" sz="1400" dirty="0" err="1">
                <a:solidFill>
                  <a:srgbClr val="0F2962"/>
                </a:solidFill>
                <a:latin typeface="Frutiger LT Pro 55 Roman"/>
              </a:rPr>
              <a:t>locale</a:t>
            </a:r>
            <a:r>
              <a:rPr lang="nl-NL" sz="1400" dirty="0">
                <a:solidFill>
                  <a:srgbClr val="0F2962"/>
                </a:solidFill>
                <a:latin typeface="Frutiger LT Pro 55 Roman"/>
              </a:rPr>
              <a:t> verplichtingen. </a:t>
            </a:r>
            <a:endParaRPr lang="nl-NL" sz="1400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1AA6C0C-7B97-DD76-01F9-833548D9BD98}"/>
              </a:ext>
            </a:extLst>
          </p:cNvPr>
          <p:cNvSpPr txBox="1">
            <a:spLocks/>
          </p:cNvSpPr>
          <p:nvPr/>
        </p:nvSpPr>
        <p:spPr>
          <a:xfrm>
            <a:off x="492211" y="654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Afhankelijk van </a:t>
            </a:r>
            <a:b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</a:br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risico’s aanvullende </a:t>
            </a:r>
            <a:b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</a:br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PBM</a:t>
            </a:r>
          </a:p>
        </p:txBody>
      </p:sp>
    </p:spTree>
    <p:extLst>
      <p:ext uri="{BB962C8B-B14F-4D97-AF65-F5344CB8AC3E}">
        <p14:creationId xmlns:p14="http://schemas.microsoft.com/office/powerpoint/2010/main" val="32991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29000"/>
            <a:ext cx="8255863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Dragen van PBM is verplicht in Bouw- en onderhoudsgebieden en werkgebieden.  </a:t>
            </a:r>
            <a:r>
              <a:rPr lang="nl-NL" sz="2400" b="1" dirty="0">
                <a:solidFill>
                  <a:srgbClr val="0F2962"/>
                </a:solidFill>
                <a:latin typeface="Frutiger LT Pro 55 Roman"/>
              </a:rPr>
              <a:t>	</a:t>
            </a:r>
          </a:p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Wat is een Bouw- en onderhoudsgebied?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Een afgebakend gebied (door bouwschotten) of ruimte waar verbouwings- of onderhoudswerkzaamheden plaatsvinden inclusief opslag. </a:t>
            </a:r>
          </a:p>
          <a:p>
            <a:endParaRPr lang="nl-NL" b="1" dirty="0">
              <a:solidFill>
                <a:srgbClr val="0F2962"/>
              </a:solidFill>
              <a:latin typeface="Frutiger LT Pro 55 Roman"/>
            </a:endParaRPr>
          </a:p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Wat is een werkgebied? 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/>
              </a:rPr>
              <a:t>Een gebied waar werkzaamheden plaatsvinden in het kader van bouw- en/of onderhoud met een kortstondige afzetting. </a:t>
            </a:r>
          </a:p>
          <a:p>
            <a:endParaRPr lang="nl-NL" sz="2400" dirty="0">
              <a:solidFill>
                <a:srgbClr val="0F2962"/>
              </a:solidFill>
              <a:latin typeface="Frutiger LT Pro 55 Roman"/>
            </a:endParaRPr>
          </a:p>
          <a:p>
            <a:endParaRPr lang="nl-NL" sz="2400" dirty="0">
              <a:solidFill>
                <a:srgbClr val="0F2962"/>
              </a:solidFill>
              <a:latin typeface="Frutiger LT Pro 55 Roman"/>
            </a:endParaRPr>
          </a:p>
          <a:p>
            <a:r>
              <a:rPr lang="nl-NL" sz="2400" b="1" dirty="0">
                <a:solidFill>
                  <a:srgbClr val="0F2962"/>
                </a:solidFill>
                <a:latin typeface="Frutiger LT Pro 55 Roman"/>
              </a:rPr>
              <a:t>	</a:t>
            </a:r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B41948D-C6F8-07FD-5FC7-F313BE56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51349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Waar PBM dragen?</a:t>
            </a:r>
          </a:p>
        </p:txBody>
      </p:sp>
    </p:spTree>
    <p:extLst>
      <p:ext uri="{BB962C8B-B14F-4D97-AF65-F5344CB8AC3E}">
        <p14:creationId xmlns:p14="http://schemas.microsoft.com/office/powerpoint/2010/main" val="116928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29000"/>
            <a:ext cx="7204719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>
                <a:solidFill>
                  <a:schemeClr val="tx2"/>
                </a:solidFill>
                <a:ea typeface="+mn-lt"/>
                <a:cs typeface="+mn-lt"/>
              </a:rPr>
              <a:t>■</a:t>
            </a:r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 Werkgever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Verstrekking van de juiste PBM;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Bijbehorende instructie;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Toezicht op juist gebruik PBM. </a:t>
            </a:r>
          </a:p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■ Werknemer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Juist gebruik van de PBM;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Hoe en wanneer te gebruiken;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Hoe te onderhouden en vervangen. </a:t>
            </a:r>
          </a:p>
          <a:p>
            <a:r>
              <a:rPr lang="nl-NL" b="1" dirty="0">
                <a:solidFill>
                  <a:srgbClr val="0F2962"/>
                </a:solidFill>
                <a:latin typeface="Frutiger LT Pro 55 Roman"/>
              </a:rPr>
              <a:t>■ Toezichthouders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Toezien op zien toe op het juist gebruik van PBM; </a:t>
            </a:r>
          </a:p>
          <a:p>
            <a:pPr indent="-285750">
              <a:buFont typeface="Arial"/>
              <a:buChar char="•"/>
            </a:pPr>
            <a:r>
              <a:rPr lang="nl-NL" dirty="0">
                <a:solidFill>
                  <a:srgbClr val="0F2962"/>
                </a:solidFill>
                <a:latin typeface="Frutiger LT Pro 55 Roman"/>
              </a:rPr>
              <a:t>Zo nodig corrigerend optreden. 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D5F9C9C-A356-C534-38E1-EF6D8E78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513494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Verantwoordelijkheid</a:t>
            </a:r>
          </a:p>
        </p:txBody>
      </p:sp>
    </p:spTree>
    <p:extLst>
      <p:ext uri="{BB962C8B-B14F-4D97-AF65-F5344CB8AC3E}">
        <p14:creationId xmlns:p14="http://schemas.microsoft.com/office/powerpoint/2010/main" val="3424320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0EE8D0-1FE1-614A-9B37-7B9A91B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5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B29615-C558-E741-850B-5730F00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550478"/>
            <a:ext cx="10515600" cy="132556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chemeClr val="bg1"/>
                </a:solidFill>
                <a:latin typeface="Frutiger LT Pro 55 Roman" panose="020B0602020204020204" pitchFamily="34" charset="77"/>
              </a:rPr>
              <a:t>Tot slot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3490A0-3624-7244-80A4-B49D3D3CD4F9}"/>
              </a:ext>
            </a:extLst>
          </p:cNvPr>
          <p:cNvSpPr txBox="1"/>
          <p:nvPr/>
        </p:nvSpPr>
        <p:spPr>
          <a:xfrm>
            <a:off x="492211" y="3429000"/>
            <a:ext cx="8327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■   Vragen / onduidelijkheden?  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     Contact opdrachtgever /projectmanager</a:t>
            </a:r>
          </a:p>
          <a:p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■    www.schiphol.nl/veiligheid</a:t>
            </a:r>
          </a:p>
          <a:p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■    Voor algemene vragen over </a:t>
            </a:r>
            <a:r>
              <a:rPr lang="nl-NL" dirty="0" err="1">
                <a:solidFill>
                  <a:srgbClr val="0F2962"/>
                </a:solidFill>
                <a:latin typeface="Frutiger LT Pro 55 Roman" panose="020B0602020204020204" pitchFamily="34" charset="77"/>
              </a:rPr>
              <a:t>safety</a:t>
            </a:r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 neem contact op met </a:t>
            </a:r>
          </a:p>
          <a:p>
            <a:r>
              <a:rPr lang="nl-NL" dirty="0">
                <a:solidFill>
                  <a:srgbClr val="0F2962"/>
                </a:solidFill>
                <a:latin typeface="Frutiger LT Pro 55 Roman" panose="020B0602020204020204" pitchFamily="34" charset="77"/>
              </a:rPr>
              <a:t>       HSE-Office via Safe_Office@schiphol.nl</a:t>
            </a:r>
          </a:p>
          <a:p>
            <a:endParaRPr lang="nl-NL" dirty="0">
              <a:solidFill>
                <a:srgbClr val="0F2962"/>
              </a:solidFill>
              <a:latin typeface="Frutiger LT Pro 55 Roman" panose="020B06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17959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d29aa-bf57-444e-b421-511116d50a58" xsi:nil="true"/>
    <lcf76f155ced4ddcb4097134ff3c332f xmlns="851256ee-1493-464f-b855-67169ff3a9e3">
      <Terms xmlns="http://schemas.microsoft.com/office/infopath/2007/PartnerControls"/>
    </lcf76f155ced4ddcb4097134ff3c332f>
    <_Version xmlns="http://schemas.microsoft.com/sharepoint/v3/fields" xsi:nil="true"/>
    <Document_x0020_Date xmlns="eadd29aa-bf57-444e-b421-511116d50a58" xsi:nil="true"/>
    <AssignedTo xmlns="http://schemas.microsoft.com/sharepoint/v3">
      <UserInfo>
        <DisplayName/>
        <AccountId xsi:nil="true"/>
        <AccountType/>
      </UserInfo>
    </AssignedTo>
    <_Status xmlns="http://schemas.microsoft.com/sharepoint/v3/fields" xsi:nil="true"/>
    <V3Comments xmlns="http://schemas.microsoft.com/sharepoint/v3" xsi:nil="true"/>
    <Document_x0020_Version xmlns="eadd29aa-bf57-444e-b421-511116d50a58" xsi:nil="true"/>
    <Document_x0020_Type xmlns="eadd29aa-bf57-444e-b421-511116d50a5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9CB6C45695B74BA34E32C4F825981F" ma:contentTypeVersion="25" ma:contentTypeDescription="Een nieuw document maken." ma:contentTypeScope="" ma:versionID="0ee84d8e535828cffa59e9d15d42ea39">
  <xsd:schema xmlns:xsd="http://www.w3.org/2001/XMLSchema" xmlns:xs="http://www.w3.org/2001/XMLSchema" xmlns:p="http://schemas.microsoft.com/office/2006/metadata/properties" xmlns:ns1="http://schemas.microsoft.com/sharepoint/v3" xmlns:ns2="eadd29aa-bf57-444e-b421-511116d50a58" xmlns:ns3="http://schemas.microsoft.com/sharepoint/v3/fields" xmlns:ns4="851256ee-1493-464f-b855-67169ff3a9e3" targetNamespace="http://schemas.microsoft.com/office/2006/metadata/properties" ma:root="true" ma:fieldsID="252986237504b76bf4ee974fe9be5127" ns1:_="" ns2:_="" ns3:_="" ns4:_="">
    <xsd:import namespace="http://schemas.microsoft.com/sharepoint/v3"/>
    <xsd:import namespace="eadd29aa-bf57-444e-b421-511116d50a58"/>
    <xsd:import namespace="http://schemas.microsoft.com/sharepoint/v3/fields"/>
    <xsd:import namespace="851256ee-1493-464f-b855-67169ff3a9e3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Version" minOccurs="0"/>
                <xsd:element ref="ns3:_Version" minOccurs="0"/>
                <xsd:element ref="ns3:_Status" minOccurs="0"/>
                <xsd:element ref="ns2:Document_x0020_Type" minOccurs="0"/>
                <xsd:element ref="ns1:AssignedTo" minOccurs="0"/>
                <xsd:element ref="ns1:V3Comment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lcf76f155ced4ddcb4097134ff3c332f" minOccurs="0"/>
                <xsd:element ref="ns2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ssignedTo" ma:index="7" nillable="true" ma:displayName="Toegewezen aan" ma:list="UserInfo" ma:SearchPeopleOnly="false" ma:SharePointGroup="0" ma:internalName="AssignedTo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3Comments" ma:index="8" nillable="true" ma:displayName="Comments" ma:internalName="V3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d29aa-bf57-444e-b421-511116d50a58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>
      <xsd:simpleType>
        <xsd:restriction base="dms:DateTime"/>
      </xsd:simpleType>
    </xsd:element>
    <xsd:element name="Document_x0020_Version" ma:index="3" nillable="true" ma:displayName="Document Version" ma:internalName="Document_x0020_Version">
      <xsd:simpleType>
        <xsd:restriction base="dms:Number"/>
      </xsd:simpleType>
    </xsd:element>
    <xsd:element name="Document_x0020_Type" ma:index="6" nillable="true" ma:displayName="Document Type" ma:format="Dropdown" ma:internalName="Document_x0020_Type">
      <xsd:simpleType>
        <xsd:restriction base="dms:Choice">
          <xsd:enumeration value="Omgevingsvergunning"/>
          <xsd:enumeration value="Aanvraag OV"/>
          <xsd:enumeration value="Bijlage"/>
          <xsd:enumeration value="Aanschrijving"/>
          <xsd:enumeration value="Tekening"/>
          <xsd:enumeration value="Overig"/>
        </xsd:restriction>
      </xsd:simple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b8a855c5-6215-4701-86da-ddf3822d574b}" ma:internalName="TaxCatchAll" ma:showField="CatchAllData" ma:web="eadd29aa-bf57-444e-b421-511116d50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4" nillable="true" ma:displayName="SharePoint Version" ma:internalName="_Version">
      <xsd:simpleType>
        <xsd:restriction base="dms:Text">
          <xsd:maxLength value="255"/>
        </xsd:restriction>
      </xsd:simpleType>
    </xsd:element>
    <xsd:element name="_Status" ma:index="5" nillable="true" ma:displayName="Status" ma:format="Dropdown" ma:internalName="_Status">
      <xsd:simpleType>
        <xsd:union memberTypes="dms:Text">
          <xsd:simpleType>
            <xsd:restriction base="dms:Choice">
              <xsd:enumeration value="Draft"/>
              <xsd:enumeration value="In review"/>
              <xsd:enumeration value="Fin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256ee-1493-464f-b855-67169ff3a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9" nillable="true" ma:taxonomy="true" ma:internalName="lcf76f155ced4ddcb4097134ff3c332f" ma:taxonomyFieldName="MediaServiceImageTags" ma:displayName="Afbeeldingtags" ma:readOnly="false" ma:fieldId="{5cf76f15-5ced-4ddc-b409-7134ff3c332f}" ma:taxonomyMulti="true" ma:sspId="ef368baf-70a1-4a54-b386-ff5a79ea0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D4E39-2D4D-4DE1-AF45-0B738C11F1CF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a2ff09c1-fc51-416c-a551-b4873589fb2f"/>
    <ds:schemaRef ds:uri="http://schemas.microsoft.com/office/infopath/2007/PartnerControls"/>
    <ds:schemaRef ds:uri="http://schemas.openxmlformats.org/package/2006/metadata/core-properties"/>
    <ds:schemaRef ds:uri="9180f688-7ad0-4841-bd45-d8d5a87ca9e7"/>
    <ds:schemaRef ds:uri="eadd29aa-bf57-444e-b421-511116d50a58"/>
    <ds:schemaRef ds:uri="851256ee-1493-464f-b855-67169ff3a9e3"/>
    <ds:schemaRef ds:uri="http://schemas.microsoft.com/sharepoint/v3/field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8D19F24-8024-4C42-A193-A9D3CB2439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d29aa-bf57-444e-b421-511116d50a58"/>
    <ds:schemaRef ds:uri="http://schemas.microsoft.com/sharepoint/v3/fields"/>
    <ds:schemaRef ds:uri="851256ee-1493-464f-b855-67169ff3a9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EBEA3E-BDBC-4220-9E79-1BBB82A4E0D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237ac88-813e-467d-90ba-6ce279e3edc8}" enabled="1" method="Standard" siteId="{27776982-d882-41b2-95ac-322f28d5a2c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332</Words>
  <Application>Microsoft Macintosh PowerPoint</Application>
  <PresentationFormat>Breedbeeld</PresentationFormat>
  <Paragraphs>64</Paragraphs>
  <Slides>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Frutiger LT Pro 45 Light</vt:lpstr>
      <vt:lpstr>Frutiger LT Pro 55 Roman</vt:lpstr>
      <vt:lpstr>Wingdings</vt:lpstr>
      <vt:lpstr>Wingdings,Sans-Serif</vt:lpstr>
      <vt:lpstr>Kantoorthema</vt:lpstr>
      <vt:lpstr>PowerPoint-presentatie</vt:lpstr>
      <vt:lpstr>Video PBM</vt:lpstr>
      <vt:lpstr>Waarom PBM?</vt:lpstr>
      <vt:lpstr>Schiphol en PBM</vt:lpstr>
      <vt:lpstr>PowerPoint-presentatie</vt:lpstr>
      <vt:lpstr>PowerPoint-presentatie</vt:lpstr>
      <vt:lpstr>Waar PBM dragen?</vt:lpstr>
      <vt:lpstr>Verantwoordelijkheid</vt:lpstr>
      <vt:lpstr>Tot slot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Raap (Salmay)</dc:creator>
  <cp:lastModifiedBy>Eveline Raap (Salmay)</cp:lastModifiedBy>
  <cp:revision>129</cp:revision>
  <dcterms:created xsi:type="dcterms:W3CDTF">2021-06-03T10:40:26Z</dcterms:created>
  <dcterms:modified xsi:type="dcterms:W3CDTF">2024-01-23T10:45:47Z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0x0101007D9CB6C45695B74BA34E32C4F825981F</vt:lpwstr>
  </property>
  <property fmtid="{D5CDD505-2E9C-101B-9397-08002B2CF9AE}" pid="3" name="MSIP_Label_5237ac88-813e-467d-90ba-6ce279e3edc8_Enabled">
    <vt:lpwstr>true</vt:lpwstr>
  </property>
  <property fmtid="{D5CDD505-2E9C-101B-9397-08002B2CF9AE}" pid="4" name="MSIP_Label_5237ac88-813e-467d-90ba-6ce279e3edc8_SetDate">
    <vt:lpwstr>2022-03-24T15:20:15Z</vt:lpwstr>
  </property>
  <property fmtid="{D5CDD505-2E9C-101B-9397-08002B2CF9AE}" pid="5" name="MSIP_Label_5237ac88-813e-467d-90ba-6ce279e3edc8_Method">
    <vt:lpwstr>Standard</vt:lpwstr>
  </property>
  <property fmtid="{D5CDD505-2E9C-101B-9397-08002B2CF9AE}" pid="6" name="MSIP_Label_5237ac88-813e-467d-90ba-6ce279e3edc8_Name">
    <vt:lpwstr>5237ac88-813e-467d-90ba-6ce279e3edc8</vt:lpwstr>
  </property>
  <property fmtid="{D5CDD505-2E9C-101B-9397-08002B2CF9AE}" pid="7" name="MSIP_Label_5237ac88-813e-467d-90ba-6ce279e3edc8_SiteId">
    <vt:lpwstr>27776982-d882-41b2-95ac-322f28d5a2ce</vt:lpwstr>
  </property>
  <property fmtid="{D5CDD505-2E9C-101B-9397-08002B2CF9AE}" pid="8" name="MSIP_Label_5237ac88-813e-467d-90ba-6ce279e3edc8_ContentBits">
    <vt:lpwstr>0</vt:lpwstr>
  </property>
  <property fmtid="{D5CDD505-2E9C-101B-9397-08002B2CF9AE}" pid="9" name="MSIP_Label_5237ac88-813e-467d-90ba-6ce279e3edc8_ActionId">
    <vt:lpwstr>d868dfdc-ff2b-4cf8-8e48-8d06768232e5</vt:lpwstr>
  </property>
  <property fmtid="{D5CDD505-2E9C-101B-9397-08002B2CF9AE}" pid="10" name="MediaServiceImageTags">
    <vt:lpwstr/>
  </property>
</Properties>
</file>